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11E715-37D6-4E92-9B61-EAEB8119F882}">
  <a:tblStyle styleId="{2C11E715-37D6-4E92-9B61-EAEB8119F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c9e6bc0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c9e6bc0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c9e6bc0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c9e6bc0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c9e6bc0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c9e6bc0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8ab16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a8ab16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082f56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082f56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082f569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082f569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082f569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082f569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082f569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082f569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6f6098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6f6098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16f6098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16f6098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c9e6bc0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c9e6bc0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813efa2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813efa2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813efa2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813efa2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813efa2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813efa2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813efa2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813efa2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813efa2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813efa2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813efa2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813efa2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813efa2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813efa2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813efa2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813efa2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813efa29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813efa29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813efa2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813efa2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c9e6bc0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c9e6bc0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929caab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929caab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813efa29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813efa29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813efa29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813efa29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813efa2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813efa2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813efa2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813efa2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813efa29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813efa29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500c35f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500c35f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500c35f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500c35f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500c35f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500c35f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500c35f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500c35f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c9e6bc0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c9e6bc0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500c35f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500c35f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500c35fc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500c35fc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c5f73df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c5f73df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4ab4037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4ab4037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4ab4037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4ab4037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4ab4037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f4ab4037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4ab4037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4ab4037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4ab4037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f4ab4037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4ab4037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4ab4037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4ab4037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4ab4037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c9e6bc0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c9e6bc0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4ab4037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4ab4037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4ab40373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f4ab4037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4ab4037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4ab4037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4ab40373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4ab4037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b559fe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fb559fe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b559fe9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b559fe9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b559fe9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fb559fe9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b559fe9a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fb559fe9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b559fe9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fb559fe9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b559fe9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b559fe9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c9e6bc0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c9e6bc0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fd3a9909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fd3a9909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d3a9909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fd3a9909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d3a9909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d3a9909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d3a9909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fd3a9909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d3a9909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fd3a9909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fd3a9909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fd3a9909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d3a9909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fd3a9909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fd3a99092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fd3a99092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fd3a99092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fd3a99092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d3a99092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d3a99092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c9e6bc0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c9e6bc0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dc22283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dc22283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fdc2228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fdc2228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fdc222835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fdc222835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877a45e7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877a45e7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fd3a99092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fd3a99092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77a45e77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77a45e77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fd3a99092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fd3a99092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fd3a99092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fd3a99092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77a45e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77a45e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fdc222835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fdc222835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c9e6bc0e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c9e6bc0e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fd3a9909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fd3a9909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c9e6bc0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c9e6bc0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5.png"/><Relationship Id="rId7" Type="http://schemas.openxmlformats.org/officeDocument/2006/relationships/image" Target="../media/image65.png"/><Relationship Id="rId8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pypi.org/project/spgl1/" TargetMode="External"/><Relationship Id="rId5" Type="http://schemas.openxmlformats.org/officeDocument/2006/relationships/hyperlink" Target="https://friedlander.io/spgl1/" TargetMode="External"/><Relationship Id="rId6" Type="http://schemas.openxmlformats.org/officeDocument/2006/relationships/hyperlink" Target="https://spgl1.readthedocs.io/en/latest/api/generated/spgl1.spgl1.html" TargetMode="External"/><Relationship Id="rId7" Type="http://schemas.openxmlformats.org/officeDocument/2006/relationships/hyperlink" Target="https://spgl1.readthedocs.io/en/latest/tutorials/spgl1.html#sphx-glr-tutorials-spgl1-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43.png"/><Relationship Id="rId6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42.png"/><Relationship Id="rId6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8.png"/><Relationship Id="rId8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14.png"/><Relationship Id="rId6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82.png"/><Relationship Id="rId5" Type="http://schemas.openxmlformats.org/officeDocument/2006/relationships/image" Target="../media/image55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55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3.png"/><Relationship Id="rId10" Type="http://schemas.openxmlformats.org/officeDocument/2006/relationships/image" Target="../media/image104.png"/><Relationship Id="rId13" Type="http://schemas.openxmlformats.org/officeDocument/2006/relationships/image" Target="../media/image98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image" Target="../media/image107.png"/><Relationship Id="rId9" Type="http://schemas.openxmlformats.org/officeDocument/2006/relationships/image" Target="../media/image100.png"/><Relationship Id="rId15" Type="http://schemas.openxmlformats.org/officeDocument/2006/relationships/image" Target="../media/image108.png"/><Relationship Id="rId14" Type="http://schemas.openxmlformats.org/officeDocument/2006/relationships/image" Target="../media/image111.png"/><Relationship Id="rId17" Type="http://schemas.openxmlformats.org/officeDocument/2006/relationships/image" Target="../media/image115.png"/><Relationship Id="rId16" Type="http://schemas.openxmlformats.org/officeDocument/2006/relationships/image" Target="../media/image110.png"/><Relationship Id="rId5" Type="http://schemas.openxmlformats.org/officeDocument/2006/relationships/image" Target="../media/image90.png"/><Relationship Id="rId19" Type="http://schemas.openxmlformats.org/officeDocument/2006/relationships/image" Target="../media/image117.png"/><Relationship Id="rId6" Type="http://schemas.openxmlformats.org/officeDocument/2006/relationships/image" Target="../media/image94.png"/><Relationship Id="rId18" Type="http://schemas.openxmlformats.org/officeDocument/2006/relationships/image" Target="../media/image109.png"/><Relationship Id="rId7" Type="http://schemas.openxmlformats.org/officeDocument/2006/relationships/image" Target="../media/image103.png"/><Relationship Id="rId8" Type="http://schemas.openxmlformats.org/officeDocument/2006/relationships/image" Target="../media/image96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0.png"/><Relationship Id="rId11" Type="http://schemas.openxmlformats.org/officeDocument/2006/relationships/image" Target="../media/image120.png"/><Relationship Id="rId10" Type="http://schemas.openxmlformats.org/officeDocument/2006/relationships/image" Target="../media/image130.png"/><Relationship Id="rId13" Type="http://schemas.openxmlformats.org/officeDocument/2006/relationships/image" Target="../media/image124.png"/><Relationship Id="rId1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Relationship Id="rId4" Type="http://schemas.openxmlformats.org/officeDocument/2006/relationships/image" Target="../media/image121.png"/><Relationship Id="rId9" Type="http://schemas.openxmlformats.org/officeDocument/2006/relationships/image" Target="../media/image116.png"/><Relationship Id="rId15" Type="http://schemas.openxmlformats.org/officeDocument/2006/relationships/image" Target="../media/image132.png"/><Relationship Id="rId14" Type="http://schemas.openxmlformats.org/officeDocument/2006/relationships/image" Target="../media/image119.png"/><Relationship Id="rId17" Type="http://schemas.openxmlformats.org/officeDocument/2006/relationships/image" Target="../media/image126.png"/><Relationship Id="rId16" Type="http://schemas.openxmlformats.org/officeDocument/2006/relationships/image" Target="../media/image127.png"/><Relationship Id="rId5" Type="http://schemas.openxmlformats.org/officeDocument/2006/relationships/image" Target="../media/image113.png"/><Relationship Id="rId19" Type="http://schemas.openxmlformats.org/officeDocument/2006/relationships/image" Target="../media/image137.png"/><Relationship Id="rId6" Type="http://schemas.openxmlformats.org/officeDocument/2006/relationships/image" Target="../media/image112.png"/><Relationship Id="rId18" Type="http://schemas.openxmlformats.org/officeDocument/2006/relationships/image" Target="../media/image128.png"/><Relationship Id="rId7" Type="http://schemas.openxmlformats.org/officeDocument/2006/relationships/image" Target="../media/image118.png"/><Relationship Id="rId8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4.png"/><Relationship Id="rId22" Type="http://schemas.openxmlformats.org/officeDocument/2006/relationships/image" Target="../media/image152.png"/><Relationship Id="rId21" Type="http://schemas.openxmlformats.org/officeDocument/2006/relationships/image" Target="../media/image145.png"/><Relationship Id="rId24" Type="http://schemas.openxmlformats.org/officeDocument/2006/relationships/image" Target="../media/image158.png"/><Relationship Id="rId23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5.png"/><Relationship Id="rId4" Type="http://schemas.openxmlformats.org/officeDocument/2006/relationships/image" Target="../media/image139.png"/><Relationship Id="rId9" Type="http://schemas.openxmlformats.org/officeDocument/2006/relationships/image" Target="../media/image134.png"/><Relationship Id="rId26" Type="http://schemas.openxmlformats.org/officeDocument/2006/relationships/image" Target="../media/image155.png"/><Relationship Id="rId25" Type="http://schemas.openxmlformats.org/officeDocument/2006/relationships/image" Target="../media/image162.png"/><Relationship Id="rId28" Type="http://schemas.openxmlformats.org/officeDocument/2006/relationships/image" Target="../media/image157.png"/><Relationship Id="rId27" Type="http://schemas.openxmlformats.org/officeDocument/2006/relationships/image" Target="../media/image161.png"/><Relationship Id="rId5" Type="http://schemas.openxmlformats.org/officeDocument/2006/relationships/image" Target="../media/image133.png"/><Relationship Id="rId6" Type="http://schemas.openxmlformats.org/officeDocument/2006/relationships/image" Target="../media/image144.png"/><Relationship Id="rId29" Type="http://schemas.openxmlformats.org/officeDocument/2006/relationships/image" Target="../media/image176.png"/><Relationship Id="rId7" Type="http://schemas.openxmlformats.org/officeDocument/2006/relationships/image" Target="../media/image141.png"/><Relationship Id="rId8" Type="http://schemas.openxmlformats.org/officeDocument/2006/relationships/image" Target="../media/image131.png"/><Relationship Id="rId31" Type="http://schemas.openxmlformats.org/officeDocument/2006/relationships/image" Target="../media/image179.png"/><Relationship Id="rId30" Type="http://schemas.openxmlformats.org/officeDocument/2006/relationships/image" Target="../media/image171.png"/><Relationship Id="rId11" Type="http://schemas.openxmlformats.org/officeDocument/2006/relationships/image" Target="../media/image151.png"/><Relationship Id="rId10" Type="http://schemas.openxmlformats.org/officeDocument/2006/relationships/image" Target="../media/image138.png"/><Relationship Id="rId32" Type="http://schemas.openxmlformats.org/officeDocument/2006/relationships/image" Target="../media/image174.png"/><Relationship Id="rId13" Type="http://schemas.openxmlformats.org/officeDocument/2006/relationships/image" Target="../media/image156.png"/><Relationship Id="rId12" Type="http://schemas.openxmlformats.org/officeDocument/2006/relationships/image" Target="../media/image135.png"/><Relationship Id="rId15" Type="http://schemas.openxmlformats.org/officeDocument/2006/relationships/image" Target="../media/image159.png"/><Relationship Id="rId14" Type="http://schemas.openxmlformats.org/officeDocument/2006/relationships/image" Target="../media/image167.png"/><Relationship Id="rId17" Type="http://schemas.openxmlformats.org/officeDocument/2006/relationships/image" Target="../media/image153.png"/><Relationship Id="rId16" Type="http://schemas.openxmlformats.org/officeDocument/2006/relationships/image" Target="../media/image136.png"/><Relationship Id="rId19" Type="http://schemas.openxmlformats.org/officeDocument/2006/relationships/image" Target="../media/image142.png"/><Relationship Id="rId18" Type="http://schemas.openxmlformats.org/officeDocument/2006/relationships/image" Target="../media/image1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5.png"/><Relationship Id="rId22" Type="http://schemas.openxmlformats.org/officeDocument/2006/relationships/image" Target="../media/image183.png"/><Relationship Id="rId21" Type="http://schemas.openxmlformats.org/officeDocument/2006/relationships/image" Target="../media/image187.png"/><Relationship Id="rId24" Type="http://schemas.openxmlformats.org/officeDocument/2006/relationships/image" Target="../media/image188.png"/><Relationship Id="rId23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8.png"/><Relationship Id="rId4" Type="http://schemas.openxmlformats.org/officeDocument/2006/relationships/image" Target="../media/image160.png"/><Relationship Id="rId9" Type="http://schemas.openxmlformats.org/officeDocument/2006/relationships/image" Target="../media/image169.png"/><Relationship Id="rId26" Type="http://schemas.openxmlformats.org/officeDocument/2006/relationships/image" Target="../media/image201.png"/><Relationship Id="rId25" Type="http://schemas.openxmlformats.org/officeDocument/2006/relationships/image" Target="../media/image193.png"/><Relationship Id="rId28" Type="http://schemas.openxmlformats.org/officeDocument/2006/relationships/image" Target="../media/image192.png"/><Relationship Id="rId27" Type="http://schemas.openxmlformats.org/officeDocument/2006/relationships/image" Target="../media/image196.png"/><Relationship Id="rId5" Type="http://schemas.openxmlformats.org/officeDocument/2006/relationships/image" Target="../media/image163.png"/><Relationship Id="rId6" Type="http://schemas.openxmlformats.org/officeDocument/2006/relationships/image" Target="../media/image166.png"/><Relationship Id="rId29" Type="http://schemas.openxmlformats.org/officeDocument/2006/relationships/image" Target="../media/image190.png"/><Relationship Id="rId7" Type="http://schemas.openxmlformats.org/officeDocument/2006/relationships/image" Target="../media/image165.png"/><Relationship Id="rId8" Type="http://schemas.openxmlformats.org/officeDocument/2006/relationships/image" Target="../media/image164.png"/><Relationship Id="rId31" Type="http://schemas.openxmlformats.org/officeDocument/2006/relationships/image" Target="../media/image191.png"/><Relationship Id="rId30" Type="http://schemas.openxmlformats.org/officeDocument/2006/relationships/image" Target="../media/image189.png"/><Relationship Id="rId11" Type="http://schemas.openxmlformats.org/officeDocument/2006/relationships/image" Target="../media/image175.png"/><Relationship Id="rId33" Type="http://schemas.openxmlformats.org/officeDocument/2006/relationships/image" Target="../media/image195.png"/><Relationship Id="rId10" Type="http://schemas.openxmlformats.org/officeDocument/2006/relationships/image" Target="../media/image170.png"/><Relationship Id="rId32" Type="http://schemas.openxmlformats.org/officeDocument/2006/relationships/image" Target="../media/image198.png"/><Relationship Id="rId13" Type="http://schemas.openxmlformats.org/officeDocument/2006/relationships/image" Target="../media/image172.png"/><Relationship Id="rId12" Type="http://schemas.openxmlformats.org/officeDocument/2006/relationships/image" Target="../media/image173.png"/><Relationship Id="rId34" Type="http://schemas.openxmlformats.org/officeDocument/2006/relationships/image" Target="../media/image194.png"/><Relationship Id="rId15" Type="http://schemas.openxmlformats.org/officeDocument/2006/relationships/image" Target="../media/image180.png"/><Relationship Id="rId14" Type="http://schemas.openxmlformats.org/officeDocument/2006/relationships/image" Target="../media/image184.png"/><Relationship Id="rId17" Type="http://schemas.openxmlformats.org/officeDocument/2006/relationships/image" Target="../media/image178.png"/><Relationship Id="rId16" Type="http://schemas.openxmlformats.org/officeDocument/2006/relationships/image" Target="../media/image177.png"/><Relationship Id="rId19" Type="http://schemas.openxmlformats.org/officeDocument/2006/relationships/image" Target="../media/image182.png"/><Relationship Id="rId18" Type="http://schemas.openxmlformats.org/officeDocument/2006/relationships/image" Target="../media/image181.png"/></Relationships>
</file>

<file path=ppt/slides/_rels/slide71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2.png"/><Relationship Id="rId20" Type="http://schemas.openxmlformats.org/officeDocument/2006/relationships/image" Target="../media/image220.png"/><Relationship Id="rId42" Type="http://schemas.openxmlformats.org/officeDocument/2006/relationships/image" Target="../media/image239.png"/><Relationship Id="rId41" Type="http://schemas.openxmlformats.org/officeDocument/2006/relationships/image" Target="../media/image240.png"/><Relationship Id="rId22" Type="http://schemas.openxmlformats.org/officeDocument/2006/relationships/image" Target="../media/image217.png"/><Relationship Id="rId44" Type="http://schemas.openxmlformats.org/officeDocument/2006/relationships/image" Target="../media/image237.png"/><Relationship Id="rId21" Type="http://schemas.openxmlformats.org/officeDocument/2006/relationships/image" Target="../media/image212.png"/><Relationship Id="rId43" Type="http://schemas.openxmlformats.org/officeDocument/2006/relationships/image" Target="../media/image238.png"/><Relationship Id="rId24" Type="http://schemas.openxmlformats.org/officeDocument/2006/relationships/image" Target="../media/image224.png"/><Relationship Id="rId23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7.png"/><Relationship Id="rId4" Type="http://schemas.openxmlformats.org/officeDocument/2006/relationships/image" Target="../media/image204.png"/><Relationship Id="rId9" Type="http://schemas.openxmlformats.org/officeDocument/2006/relationships/image" Target="../media/image203.png"/><Relationship Id="rId26" Type="http://schemas.openxmlformats.org/officeDocument/2006/relationships/image" Target="../media/image221.png"/><Relationship Id="rId25" Type="http://schemas.openxmlformats.org/officeDocument/2006/relationships/image" Target="../media/image222.png"/><Relationship Id="rId28" Type="http://schemas.openxmlformats.org/officeDocument/2006/relationships/image" Target="../media/image225.png"/><Relationship Id="rId27" Type="http://schemas.openxmlformats.org/officeDocument/2006/relationships/image" Target="../media/image223.png"/><Relationship Id="rId5" Type="http://schemas.openxmlformats.org/officeDocument/2006/relationships/image" Target="../media/image209.png"/><Relationship Id="rId6" Type="http://schemas.openxmlformats.org/officeDocument/2006/relationships/image" Target="../media/image199.png"/><Relationship Id="rId29" Type="http://schemas.openxmlformats.org/officeDocument/2006/relationships/image" Target="../media/image235.png"/><Relationship Id="rId7" Type="http://schemas.openxmlformats.org/officeDocument/2006/relationships/image" Target="../media/image210.png"/><Relationship Id="rId8" Type="http://schemas.openxmlformats.org/officeDocument/2006/relationships/image" Target="../media/image202.png"/><Relationship Id="rId31" Type="http://schemas.openxmlformats.org/officeDocument/2006/relationships/image" Target="../media/image244.png"/><Relationship Id="rId30" Type="http://schemas.openxmlformats.org/officeDocument/2006/relationships/image" Target="../media/image226.png"/><Relationship Id="rId11" Type="http://schemas.openxmlformats.org/officeDocument/2006/relationships/image" Target="../media/image208.png"/><Relationship Id="rId33" Type="http://schemas.openxmlformats.org/officeDocument/2006/relationships/image" Target="../media/image234.png"/><Relationship Id="rId10" Type="http://schemas.openxmlformats.org/officeDocument/2006/relationships/image" Target="../media/image206.png"/><Relationship Id="rId32" Type="http://schemas.openxmlformats.org/officeDocument/2006/relationships/image" Target="../media/image227.png"/><Relationship Id="rId13" Type="http://schemas.openxmlformats.org/officeDocument/2006/relationships/image" Target="../media/image205.png"/><Relationship Id="rId35" Type="http://schemas.openxmlformats.org/officeDocument/2006/relationships/image" Target="../media/image236.png"/><Relationship Id="rId12" Type="http://schemas.openxmlformats.org/officeDocument/2006/relationships/image" Target="../media/image207.png"/><Relationship Id="rId34" Type="http://schemas.openxmlformats.org/officeDocument/2006/relationships/image" Target="../media/image228.png"/><Relationship Id="rId15" Type="http://schemas.openxmlformats.org/officeDocument/2006/relationships/image" Target="../media/image215.png"/><Relationship Id="rId37" Type="http://schemas.openxmlformats.org/officeDocument/2006/relationships/image" Target="../media/image229.png"/><Relationship Id="rId14" Type="http://schemas.openxmlformats.org/officeDocument/2006/relationships/image" Target="../media/image213.png"/><Relationship Id="rId36" Type="http://schemas.openxmlformats.org/officeDocument/2006/relationships/image" Target="../media/image230.png"/><Relationship Id="rId17" Type="http://schemas.openxmlformats.org/officeDocument/2006/relationships/image" Target="../media/image214.png"/><Relationship Id="rId39" Type="http://schemas.openxmlformats.org/officeDocument/2006/relationships/image" Target="../media/image232.png"/><Relationship Id="rId16" Type="http://schemas.openxmlformats.org/officeDocument/2006/relationships/image" Target="../media/image211.png"/><Relationship Id="rId38" Type="http://schemas.openxmlformats.org/officeDocument/2006/relationships/image" Target="../media/image231.png"/><Relationship Id="rId19" Type="http://schemas.openxmlformats.org/officeDocument/2006/relationships/image" Target="../media/image218.png"/><Relationship Id="rId18" Type="http://schemas.openxmlformats.org/officeDocument/2006/relationships/image" Target="../media/image21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1575" y="278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Trial 1: The Approach from our explorations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00" y="1071275"/>
            <a:ext cx="5589198" cy="37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9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11075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235575" y="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10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412" y="665200"/>
            <a:ext cx="8873876" cy="47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35575" y="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10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0" y="563775"/>
            <a:ext cx="7850325" cy="4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24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Tried the version 2: remove the mean from the data, and add it back after projection. Same results :C</a:t>
            </a:r>
            <a:endParaRPr sz="182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275" y="877101"/>
            <a:ext cx="2751700" cy="20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050" y="799978"/>
            <a:ext cx="2852950" cy="217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88" y="929700"/>
            <a:ext cx="2670250" cy="20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0250" y="2963650"/>
            <a:ext cx="2172049" cy="147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0375" y="2973074"/>
            <a:ext cx="2319424" cy="15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825" y="2963650"/>
            <a:ext cx="2319424" cy="1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64575" y="247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week 1: Trying different clustering algorithms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20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 Subspace Clustering: Sankoltanabi, Candes 2014 (My code)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093675"/>
            <a:ext cx="8520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vector (out of 3600 is used to get \beta_i in a for loop)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?inf? hours to run the (3600,64) data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find a better[faster] version:</a:t>
            </a:r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571750"/>
            <a:ext cx="85206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Robust Subspace Clustering: Sankoltanabi, Candes 2014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Some relaxations, such as not requiring (\beta.T 1) =1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(My code)</a:t>
            </a:r>
            <a:endParaRPr sz="250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3868400"/>
            <a:ext cx="8520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20 hours to run the (3600,64) data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find a better[faster] version: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4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LASSO regression with no constraints on \beta to get the regression coefficients: My attempt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258325"/>
            <a:ext cx="8520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17 minutes to find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Hits infs/NaN errors when trying to find Lnorm</a:t>
            </a:r>
            <a:endParaRPr/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205375" y="25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</a:t>
            </a:r>
            <a:r>
              <a:rPr lang="en-GB"/>
              <a:t> regression with no constraints on \beta to get the regression coefficients: My attempt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900" y="3050613"/>
            <a:ext cx="3582866" cy="1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3504050"/>
            <a:ext cx="8520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instantly finds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Hits infs/NaN errors when trying to find Lnorm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104000"/>
            <a:ext cx="8520600" cy="22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Spectral Clustering from Scikit learn: The “Graph” is the data matrix- which is gross estimation.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Warning: Graph is disconnected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No improvement to the previous slides (e.g:12,13)</a:t>
            </a:r>
            <a:endParaRPr sz="192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3700"/>
            <a:ext cx="4720125" cy="25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925" y="2473700"/>
            <a:ext cx="3966675" cy="238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81200" y="107950"/>
            <a:ext cx="52797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Indirectly enforcing beta_i = 0 for each beta.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BPDN for N-1 dimensional beta.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Takes 1+ hour for 1 \beta_i , and days to find B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With the cr_sparse, B is found in 35min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Still, NAN/inf appears when trying to find </a:t>
            </a:r>
            <a:endParaRPr sz="1800"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000" y="232700"/>
            <a:ext cx="7601950" cy="436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24700" y="3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L_norm having Infs/NANs ⇒ The Inversion step should have some problem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224700" y="142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Diagonal zeros with all other elements very high values?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1879821"/>
            <a:ext cx="6031651" cy="32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15425" y="156575"/>
            <a:ext cx="81447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</a:rPr>
              <a:t>Hyperparameters: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Patch size =8x8 =&gt; dimensionality of a vector =64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Number of clusters = 20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The top 50% of PCA vectors were chosen from each cluster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Gaussian noise added at ten scales of sigma [0,10,... 90] for image pixel range[0,255]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15425" y="1731638"/>
            <a:ext cx="671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</a:rPr>
              <a:t>Results Comparison with NLM (slow version of scipy)</a:t>
            </a:r>
            <a:r>
              <a:rPr b="1" lang="en-GB" sz="1800" u="sng">
                <a:solidFill>
                  <a:schemeClr val="dk2"/>
                </a:solidFill>
              </a:rPr>
              <a:t>: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H parameter = 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Sigma_est is used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" y="2803900"/>
            <a:ext cx="516726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962" y="2849113"/>
            <a:ext cx="3430513" cy="217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228150" y="315050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Checked the magnitudes (Ax-b) and |x| to see if the optimizer works</a:t>
            </a:r>
            <a:endParaRPr sz="212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888025"/>
            <a:ext cx="4370493" cy="35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093" y="888025"/>
            <a:ext cx="2663984" cy="3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 rot="-698">
            <a:off x="446541" y="4625644"/>
            <a:ext cx="5914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yall1 solver is not optimizing anything.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256000" y="92225"/>
            <a:ext cx="85206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Tried the spgl1 solver: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BP, BPDN</a:t>
            </a:r>
            <a:endParaRPr u="sng"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2050" y="3625825"/>
            <a:ext cx="90285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Just solving for the BP does not give an answer. The SPGL1 algorithm does not find a BP solution until iter max is reached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Tried BPDN algorithm with sigma=1 ⇒ No BPDN solution within itermax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Tried BPDN algorithm with sigma =100 =&gt; BPDN suboptimal solutions found.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" y="1249525"/>
            <a:ext cx="6159775" cy="22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4346075" y="141325"/>
            <a:ext cx="628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https://pypi.org/project/spgl1/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https://friedlander.io/spgl1/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https://spgl1.readthedocs.io/en/latest/api/generated/spgl1.spgl1.html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7"/>
              </a:rPr>
              <a:t>https://spgl1.readthedocs.io/en/latest/tutorials/spgl1.html#sphx-glr-tutorials-spgl1-py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158850" y="1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BPDN with the sigma=100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1426103"/>
            <a:ext cx="6438874" cy="3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50" y="826903"/>
            <a:ext cx="62388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5" y="208125"/>
            <a:ext cx="6732275" cy="47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/>
          <p:nvPr/>
        </p:nvSpPr>
        <p:spPr>
          <a:xfrm>
            <a:off x="329975" y="2973050"/>
            <a:ext cx="29298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054825"/>
            <a:ext cx="6058675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432075" y="3595075"/>
            <a:ext cx="27297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353825" y="410575"/>
            <a:ext cx="5877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2763 blocks (out of 3600) found a root in the sparse regression.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22432" t="0"/>
          <a:stretch/>
        </p:blipFill>
        <p:spPr>
          <a:xfrm>
            <a:off x="326213" y="-64975"/>
            <a:ext cx="3082174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192" y="-64975"/>
            <a:ext cx="3451484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75" y="2571750"/>
            <a:ext cx="3027047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1200" y="2571750"/>
            <a:ext cx="3082175" cy="264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0"/>
            <a:ext cx="2888000" cy="25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800" y="-80860"/>
            <a:ext cx="2995200" cy="26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5" y="2571750"/>
            <a:ext cx="2888000" cy="263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800" y="2571750"/>
            <a:ext cx="2995199" cy="26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256000" y="14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With this SPGL1_BPDN  fitting for B, we find W.</a:t>
            </a:r>
            <a:endParaRPr sz="2020"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163150" y="672063"/>
            <a:ext cx="85206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Then realised that the Diagonal matrix has zero determinant =&gt; an element of the diagonal should be zero. That means that the degree of some of the nodes is zero. </a:t>
            </a:r>
            <a:endParaRPr sz="1565"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97" y="1313928"/>
            <a:ext cx="3384650" cy="3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3640650" y="3606750"/>
            <a:ext cx="50127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Will that be a problem?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It might be-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Suspects: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When I bypass this singular D and use a module to handle it, I get the </a:t>
            </a:r>
            <a:r>
              <a:rPr lang="en-GB" sz="1200">
                <a:solidFill>
                  <a:schemeClr val="dk2"/>
                </a:solidFill>
              </a:rPr>
              <a:t>weird</a:t>
            </a:r>
            <a:r>
              <a:rPr lang="en-GB" sz="1200">
                <a:solidFill>
                  <a:schemeClr val="dk2"/>
                </a:solidFill>
              </a:rPr>
              <a:t> results down the line, at the L_hat (number of clusters) calculation. Maybe I’m just messing up in the Spectral Clustering.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300" y="1313925"/>
            <a:ext cx="4064883" cy="21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525"/>
            <a:ext cx="5239725" cy="3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722" y="2117925"/>
            <a:ext cx="3897428" cy="1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120700" y="0"/>
            <a:ext cx="620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u="sng">
                <a:solidFill>
                  <a:schemeClr val="dk1"/>
                </a:solidFill>
              </a:rPr>
              <a:t>Tried the spgl1 solver: LASSO</a:t>
            </a:r>
            <a:endParaRPr sz="2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dk1"/>
                </a:solidFill>
              </a:rPr>
              <a:t>With tau =1</a:t>
            </a:r>
            <a:endParaRPr sz="1900" u="sng">
              <a:solidFill>
                <a:schemeClr val="dk1"/>
              </a:solidFill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00" y="867238"/>
            <a:ext cx="5874150" cy="33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1"/>
          <p:cNvCxnSpPr/>
          <p:nvPr/>
        </p:nvCxnSpPr>
        <p:spPr>
          <a:xfrm>
            <a:off x="-1369200" y="3362975"/>
            <a:ext cx="16062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00" y="1154501"/>
            <a:ext cx="5353175" cy="38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237000" y="3362975"/>
            <a:ext cx="21243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120700" y="4690625"/>
            <a:ext cx="2017800" cy="13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59475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87" y="558725"/>
            <a:ext cx="8596425" cy="45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98150" y="187750"/>
            <a:ext cx="8333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Optimal Solutions found in Blocks 21,22… and 138 other blocks  out of the 3600 blocks.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0" y="1379825"/>
            <a:ext cx="3294324" cy="2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875" y="1426200"/>
            <a:ext cx="3394950" cy="21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8025"/>
            <a:ext cx="3684996" cy="25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25" y="0"/>
            <a:ext cx="3859024" cy="253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56752"/>
            <a:ext cx="3771235" cy="26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023" y="2558550"/>
            <a:ext cx="3898225" cy="2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181725" y="11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the same tile number </a:t>
            </a:r>
            <a:endParaRPr/>
          </a:p>
        </p:txBody>
      </p:sp>
      <p:cxnSp>
        <p:nvCxnSpPr>
          <p:cNvPr id="276" name="Google Shape;276;p44"/>
          <p:cNvCxnSpPr>
            <a:stCxn id="275" idx="2"/>
          </p:cNvCxnSpPr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025" y="1197075"/>
            <a:ext cx="4558450" cy="317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6">
            <a:alphaModFix/>
          </a:blip>
          <a:srcRect b="0" l="0" r="22432" t="0"/>
          <a:stretch/>
        </p:blipFill>
        <p:spPr>
          <a:xfrm>
            <a:off x="103379" y="1102688"/>
            <a:ext cx="4145725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5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77" y="1104825"/>
            <a:ext cx="4178551" cy="3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375" y="1104825"/>
            <a:ext cx="4629625" cy="30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46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75" y="1169825"/>
            <a:ext cx="4396325" cy="3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1" y="1169825"/>
            <a:ext cx="4016975" cy="3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7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82675"/>
            <a:ext cx="4558450" cy="330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50" y="1250450"/>
            <a:ext cx="3955725" cy="3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338375" y="1999050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June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2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BPDN, what if we change sigma for each patch?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826903"/>
            <a:ext cx="62388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75" y="1168378"/>
            <a:ext cx="5193264" cy="3726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218875" y="4430675"/>
            <a:ext cx="1536900" cy="1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218875" y="4697550"/>
            <a:ext cx="1954800" cy="1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5729450" y="3631725"/>
            <a:ext cx="3360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Looks like the \sigma constraint makes the solution such tha |Ax-b| ~ sigma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-12"/>
            <a:ext cx="3373576" cy="2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900" y="-293600"/>
            <a:ext cx="3373575" cy="29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0" y="2698707"/>
            <a:ext cx="3373574" cy="253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181725" y="11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the same tile number </a:t>
            </a:r>
            <a:endParaRPr/>
          </a:p>
        </p:txBody>
      </p:sp>
      <p:cxnSp>
        <p:nvCxnSpPr>
          <p:cNvPr id="335" name="Google Shape;335;p51"/>
          <p:cNvCxnSpPr>
            <a:stCxn id="334" idx="2"/>
          </p:cNvCxnSpPr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025" y="1141975"/>
            <a:ext cx="4558450" cy="317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0" y="1141979"/>
            <a:ext cx="4367125" cy="337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59475" y="6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5" y="637100"/>
            <a:ext cx="7409800" cy="44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52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375" y="1104825"/>
            <a:ext cx="4629625" cy="303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00" y="1061900"/>
            <a:ext cx="4206075" cy="3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53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75" y="1169825"/>
            <a:ext cx="4396325" cy="3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2673"/>
            <a:ext cx="4330000" cy="325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311700" y="26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Spectral Clustering performance</a:t>
            </a:r>
            <a:r>
              <a:rPr lang="en-GB"/>
              <a:t> </a:t>
            </a:r>
            <a:endParaRPr/>
          </a:p>
        </p:txBody>
      </p:sp>
      <p:sp>
        <p:nvSpPr>
          <p:cNvPr id="363" name="Google Shape;363;p54"/>
          <p:cNvSpPr txBox="1"/>
          <p:nvPr>
            <p:ph idx="1" type="body"/>
          </p:nvPr>
        </p:nvSpPr>
        <p:spPr>
          <a:xfrm>
            <a:off x="311700" y="1152475"/>
            <a:ext cx="85206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Slowly getting a full downstream code going.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Fixed the NAN problem with the clustering algorithm→ Need the </a:t>
            </a:r>
            <a:r>
              <a:rPr lang="en-GB"/>
              <a:t>similarity</a:t>
            </a:r>
            <a:r>
              <a:rPr lang="en-GB"/>
              <a:t> matrix as the input for the scipy clustering function</a:t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275650" y="3020325"/>
            <a:ext cx="85206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NAN problem was fixed. It was due to a bug in the code. Clustering should be done with the similarity matrix.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/>
        </p:nvSpPr>
        <p:spPr>
          <a:xfrm>
            <a:off x="447600" y="2112350"/>
            <a:ext cx="8378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Discussions in July, Early August - Trying to understand SPGL1 clustered results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514700" y="159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following slides have experiments starting from SPGL1.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Targeting for the paper: Deadline Sep 9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201575"/>
            <a:ext cx="85206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 u="sng"/>
              <a:t>SPGL1_BPDN(not affine)           compared to         ElasticNetCV(Induced affine)</a:t>
            </a:r>
            <a:endParaRPr sz="1820" u="sng"/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886176"/>
            <a:ext cx="3798900" cy="17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7"/>
          <p:cNvCxnSpPr/>
          <p:nvPr/>
        </p:nvCxnSpPr>
        <p:spPr>
          <a:xfrm>
            <a:off x="4570250" y="785275"/>
            <a:ext cx="47100" cy="43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7"/>
          <p:cNvSpPr txBox="1"/>
          <p:nvPr/>
        </p:nvSpPr>
        <p:spPr>
          <a:xfrm>
            <a:off x="198125" y="2552775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 typical Convergence looks like: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50" y="886175"/>
            <a:ext cx="4322125" cy="43221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/>
        </p:nvSpPr>
        <p:spPr>
          <a:xfrm>
            <a:off x="198125" y="1278875"/>
            <a:ext cx="3704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Parameters tuned to get a “desirable”* convergence: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000">
                <a:solidFill>
                  <a:schemeClr val="dk1"/>
                </a:solidFill>
              </a:rPr>
              <a:t>sigma = 0.05 * np.linalg.norm(b, 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*- A ‘small’ || Ax_hat -b ||, A search with a solution to most patches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4905075" y="1392650"/>
            <a:ext cx="3704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Parameters tuned to get “desired” convergence: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>
                <a:solidFill>
                  <a:schemeClr val="dk1"/>
                </a:solidFill>
              </a:rPr>
              <a:t>𝜶 = 5.8 (tuned until |x|~1)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𝝺 =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4806063" y="2552775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A typical Convergence looks like: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25" y="2835544"/>
            <a:ext cx="3704699" cy="22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425" y="2835550"/>
            <a:ext cx="3378477" cy="6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425" y="3636175"/>
            <a:ext cx="2112400" cy="6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0695" y="4389570"/>
            <a:ext cx="1700775" cy="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8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175" y="93050"/>
            <a:ext cx="4955050" cy="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47" y="93050"/>
            <a:ext cx="3926978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8"/>
          <p:cNvSpPr txBox="1"/>
          <p:nvPr/>
        </p:nvSpPr>
        <p:spPr>
          <a:xfrm>
            <a:off x="4495813" y="566050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How many clusters are suggested by Robust SSC? 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510</a:t>
            </a:r>
            <a:br>
              <a:rPr lang="en-GB" sz="1100">
                <a:solidFill>
                  <a:schemeClr val="dk2"/>
                </a:solidFill>
              </a:rPr>
            </a:br>
            <a:r>
              <a:rPr lang="en-GB" sz="1100">
                <a:solidFill>
                  <a:schemeClr val="dk2"/>
                </a:solidFill>
              </a:rPr>
              <a:t>But this varies 470- 520 range when adjusting </a:t>
            </a:r>
            <a:r>
              <a:rPr lang="en-GB">
                <a:solidFill>
                  <a:schemeClr val="dk1"/>
                </a:solidFill>
              </a:rPr>
              <a:t>𝜶</a:t>
            </a:r>
            <a:r>
              <a:rPr lang="en-GB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257913" y="621488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How many clusters are suggested by Robust SSC? </a:t>
            </a:r>
            <a:r>
              <a:rPr lang="en-GB" sz="1100">
                <a:solidFill>
                  <a:schemeClr val="dk2"/>
                </a:solidFill>
              </a:rPr>
              <a:t>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512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257925" y="1315675"/>
            <a:ext cx="3902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Similarity matrix visualised. It is a symmetric matrix. Each row(column) is a solution to the optimization problem: trying to “match” each patch to all other patches. 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550" y="1998525"/>
            <a:ext cx="3026499" cy="301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150" y="1840474"/>
            <a:ext cx="3154273" cy="31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4501" y="121663"/>
            <a:ext cx="6268774" cy="62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950" y="121675"/>
            <a:ext cx="6206971" cy="6173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9"/>
          <p:cNvCxnSpPr/>
          <p:nvPr/>
        </p:nvCxnSpPr>
        <p:spPr>
          <a:xfrm rot="10800000">
            <a:off x="4372150" y="62300"/>
            <a:ext cx="31200" cy="619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5" y="972350"/>
            <a:ext cx="4169775" cy="374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60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6" name="Google Shape;4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0" y="972340"/>
            <a:ext cx="4169775" cy="39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/>
          <p:nvPr/>
        </p:nvSpPr>
        <p:spPr>
          <a:xfrm>
            <a:off x="255012" y="467325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first slice of 256 rows from the top left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18" name="Google Shape;418;p60"/>
          <p:cNvSpPr txBox="1"/>
          <p:nvPr/>
        </p:nvSpPr>
        <p:spPr>
          <a:xfrm>
            <a:off x="5164800" y="491750"/>
            <a:ext cx="39027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first slice of 256 rows from the top left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8250" y="92350"/>
            <a:ext cx="4955050" cy="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147" y="93050"/>
            <a:ext cx="3926978" cy="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/>
        </p:nvSpPr>
        <p:spPr>
          <a:xfrm>
            <a:off x="0" y="9600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patches giving high similarity index to other patches: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426" name="Google Shape;426;p61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0" y="542775"/>
            <a:ext cx="4043875" cy="22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75" y="542775"/>
            <a:ext cx="377705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50" y="2983227"/>
            <a:ext cx="4043876" cy="231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93675" y="292800"/>
            <a:ext cx="1257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Patch 3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93675" y="2730850"/>
            <a:ext cx="1257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Patch 7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775" y="2983225"/>
            <a:ext cx="3777051" cy="21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26850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2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25" y="553061"/>
            <a:ext cx="8778349" cy="468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62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7600" y="1257675"/>
            <a:ext cx="5240426" cy="1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 txBox="1"/>
          <p:nvPr/>
        </p:nvSpPr>
        <p:spPr>
          <a:xfrm>
            <a:off x="39050" y="392175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top 3 patches with highest similarity visualised: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50" y="1257675"/>
            <a:ext cx="5439549" cy="1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272650" y="12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Compared “interesting” patches: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 numbers [10,300, 330]</a:t>
            </a:r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5" y="1474600"/>
            <a:ext cx="8839199" cy="303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 no.10:</a:t>
            </a:r>
            <a:endParaRPr/>
          </a:p>
        </p:txBody>
      </p:sp>
      <p:cxnSp>
        <p:nvCxnSpPr>
          <p:cNvPr id="452" name="Google Shape;452;p64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422" y="-15700"/>
            <a:ext cx="2813925" cy="2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625" y="2805000"/>
            <a:ext cx="3441603" cy="18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98700"/>
            <a:ext cx="3441603" cy="18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900" y="0"/>
            <a:ext cx="3126700" cy="31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3950"/>
            <a:ext cx="3190617" cy="17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467" y="3253950"/>
            <a:ext cx="3190617" cy="173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5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11700" y="1333650"/>
            <a:ext cx="8520600" cy="20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Experiments.. Focusing on how close we get to enforcing affine-ness, instead of focusing the comparison on the specific sparse approximation algorithm used. </a:t>
            </a:r>
            <a:endParaRPr/>
          </a:p>
        </p:txBody>
      </p:sp>
      <p:sp>
        <p:nvSpPr>
          <p:cNvPr id="469" name="Google Shape;469;p66"/>
          <p:cNvSpPr txBox="1"/>
          <p:nvPr/>
        </p:nvSpPr>
        <p:spPr>
          <a:xfrm>
            <a:off x="311700" y="384775"/>
            <a:ext cx="3541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Sep 1,2: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256725" y="16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1: Numerical results comparing 3 approaches</a:t>
            </a:r>
            <a:endParaRPr/>
          </a:p>
        </p:txBody>
      </p:sp>
      <p:sp>
        <p:nvSpPr>
          <p:cNvPr id="475" name="Google Shape;475;p67"/>
          <p:cNvSpPr/>
          <p:nvPr/>
        </p:nvSpPr>
        <p:spPr>
          <a:xfrm>
            <a:off x="5039925" y="800925"/>
            <a:ext cx="1656900" cy="9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approximation</a:t>
            </a:r>
            <a:endParaRPr/>
          </a:p>
        </p:txBody>
      </p:sp>
      <p:sp>
        <p:nvSpPr>
          <p:cNvPr id="476" name="Google Shape;476;p67"/>
          <p:cNvSpPr txBox="1"/>
          <p:nvPr/>
        </p:nvSpPr>
        <p:spPr>
          <a:xfrm>
            <a:off x="353375" y="742075"/>
            <a:ext cx="1602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 </a:t>
            </a:r>
            <a:r>
              <a:rPr lang="en-GB" sz="1800">
                <a:solidFill>
                  <a:schemeClr val="dk2"/>
                </a:solidFill>
              </a:rPr>
              <a:t>𝔁</a:t>
            </a:r>
            <a:r>
              <a:rPr lang="en-GB" sz="1800">
                <a:solidFill>
                  <a:schemeClr val="dk2"/>
                </a:solidFill>
              </a:rPr>
              <a:t> + Gaussian Noise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7" name="Google Shape;477;p67"/>
          <p:cNvSpPr/>
          <p:nvPr/>
        </p:nvSpPr>
        <p:spPr>
          <a:xfrm>
            <a:off x="1649050" y="12171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7"/>
          <p:cNvSpPr txBox="1"/>
          <p:nvPr/>
        </p:nvSpPr>
        <p:spPr>
          <a:xfrm>
            <a:off x="2696650" y="800925"/>
            <a:ext cx="1602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Non Overlapping tiles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9" name="Google Shape;479;p67"/>
          <p:cNvSpPr/>
          <p:nvPr/>
        </p:nvSpPr>
        <p:spPr>
          <a:xfrm>
            <a:off x="4030125" y="12250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7"/>
          <p:cNvSpPr/>
          <p:nvPr/>
        </p:nvSpPr>
        <p:spPr>
          <a:xfrm>
            <a:off x="6175275" y="12171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7"/>
          <p:cNvSpPr txBox="1"/>
          <p:nvPr/>
        </p:nvSpPr>
        <p:spPr>
          <a:xfrm>
            <a:off x="8020700" y="759025"/>
            <a:ext cx="160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PCA based reduction of each cluster to top 50% of PCA vectors,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Approximate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\hat{𝔁}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82" name="Google Shape;482;p67"/>
          <p:cNvSpPr/>
          <p:nvPr/>
        </p:nvSpPr>
        <p:spPr>
          <a:xfrm rot="9230102">
            <a:off x="4015403" y="1927582"/>
            <a:ext cx="1114394" cy="133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7"/>
          <p:cNvSpPr/>
          <p:nvPr/>
        </p:nvSpPr>
        <p:spPr>
          <a:xfrm rot="5400000">
            <a:off x="5266900" y="1908200"/>
            <a:ext cx="6045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7"/>
          <p:cNvSpPr/>
          <p:nvPr/>
        </p:nvSpPr>
        <p:spPr>
          <a:xfrm rot="2861919">
            <a:off x="6041240" y="1864604"/>
            <a:ext cx="752418" cy="133593"/>
          </a:xfrm>
          <a:prstGeom prst="rightArrow">
            <a:avLst>
              <a:gd fmla="val 50000" name="adj1"/>
              <a:gd fmla="val 1010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5" name="Google Shape;485;p67"/>
          <p:cNvGraphicFramePr/>
          <p:nvPr/>
        </p:nvGraphicFramePr>
        <p:xfrm>
          <a:off x="214350" y="225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How is Affineness enforced?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enforced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 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Can achieve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Σ|𝛃i| = 1 at converging solution by setting 𝛕=1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Indirectly, try to tune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𝞪 s.t.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But we enforce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𝛃i &gt;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/>
                        <a:t>Achieving Σ</a:t>
                      </a:r>
                      <a:r>
                        <a:rPr lang="en-GB" sz="1300"/>
                        <a:t>𝛃i = 1? Need to tune parameters for it?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Not achieving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Σ𝛃i = 1.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Will five x such that ||Ax-b|| ~ sigma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Σ𝛃i = 1 </a:t>
                      </a:r>
                      <a:r>
                        <a:rPr lang="en-GB"/>
                        <a:t>in </a:t>
                      </a:r>
                      <a:r>
                        <a:rPr b="1" lang="en-GB"/>
                        <a:t>most</a:t>
                      </a:r>
                      <a:r>
                        <a:rPr lang="en-GB"/>
                        <a:t> patches.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 in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all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patches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Very hard to tune </a:t>
                      </a:r>
                      <a:r>
                        <a:rPr lang="en-GB" sz="1200"/>
                        <a:t>𝞪</a:t>
                      </a:r>
                      <a:r>
                        <a:rPr lang="en-GB" sz="1200"/>
                        <a:t> with noisy images. (Need to Change parameters with image, and noise level)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achieving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achieving Σ𝛃i = 1 for most patches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Number of predicted Clusters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849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247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448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22.77 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0.348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6" name="Google Shape;4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300" y="267893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 rotWithShape="1">
          <a:blip r:embed="rId4">
            <a:alphaModFix/>
          </a:blip>
          <a:srcRect b="0" l="34387" r="1575" t="0"/>
          <a:stretch/>
        </p:blipFill>
        <p:spPr>
          <a:xfrm>
            <a:off x="893175" y="2775263"/>
            <a:ext cx="3458651" cy="2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7"/>
          <p:cNvSpPr txBox="1"/>
          <p:nvPr/>
        </p:nvSpPr>
        <p:spPr>
          <a:xfrm>
            <a:off x="7078675" y="871650"/>
            <a:ext cx="832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Candes, algorithm for no. of  clusters, and spectral clustering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489" name="Google Shape;489;p67"/>
          <p:cNvSpPr/>
          <p:nvPr/>
        </p:nvSpPr>
        <p:spPr>
          <a:xfrm>
            <a:off x="7686200" y="1252500"/>
            <a:ext cx="3345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7"/>
          <p:cNvPicPr preferRelativeResize="0"/>
          <p:nvPr/>
        </p:nvPicPr>
        <p:blipFill rotWithShape="1">
          <a:blip r:embed="rId5">
            <a:alphaModFix/>
          </a:blip>
          <a:srcRect b="7720" l="32880" r="2457" t="-7720"/>
          <a:stretch/>
        </p:blipFill>
        <p:spPr>
          <a:xfrm>
            <a:off x="4571997" y="2720300"/>
            <a:ext cx="2947400" cy="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146775" y="56450"/>
            <a:ext cx="6555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-GB" sz="1720"/>
              <a:t>The Numerical values of the above table was obtained using the cameraman image.</a:t>
            </a:r>
            <a:endParaRPr sz="1720"/>
          </a:p>
        </p:txBody>
      </p:sp>
      <p:cxnSp>
        <p:nvCxnSpPr>
          <p:cNvPr id="496" name="Google Shape;496;p68"/>
          <p:cNvCxnSpPr/>
          <p:nvPr/>
        </p:nvCxnSpPr>
        <p:spPr>
          <a:xfrm flipH="1">
            <a:off x="2936650" y="612500"/>
            <a:ext cx="8100" cy="45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8"/>
          <p:cNvCxnSpPr/>
          <p:nvPr/>
        </p:nvCxnSpPr>
        <p:spPr>
          <a:xfrm>
            <a:off x="6242875" y="643925"/>
            <a:ext cx="11100" cy="44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8" name="Google Shape;498;p68"/>
          <p:cNvPicPr preferRelativeResize="0"/>
          <p:nvPr/>
        </p:nvPicPr>
        <p:blipFill rotWithShape="1">
          <a:blip r:embed="rId3">
            <a:alphaModFix/>
          </a:blip>
          <a:srcRect b="0" l="34387" r="1575" t="0"/>
          <a:stretch/>
        </p:blipFill>
        <p:spPr>
          <a:xfrm>
            <a:off x="-800050" y="2340188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8"/>
          <p:cNvPicPr preferRelativeResize="0"/>
          <p:nvPr/>
        </p:nvPicPr>
        <p:blipFill rotWithShape="1">
          <a:blip r:embed="rId4">
            <a:alphaModFix/>
          </a:blip>
          <a:srcRect b="7720" l="32880" r="2457" t="-7720"/>
          <a:stretch/>
        </p:blipFill>
        <p:spPr>
          <a:xfrm>
            <a:off x="3120110" y="2308600"/>
            <a:ext cx="294740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225" y="222588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000" y="2799200"/>
            <a:ext cx="2993325" cy="190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2800" y="2897100"/>
            <a:ext cx="2993325" cy="181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18775" y="2920504"/>
            <a:ext cx="2977369" cy="176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1469" y="-191237"/>
            <a:ext cx="2401268" cy="19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8"/>
          <p:cNvSpPr txBox="1"/>
          <p:nvPr/>
        </p:nvSpPr>
        <p:spPr>
          <a:xfrm>
            <a:off x="2104125" y="387900"/>
            <a:ext cx="5001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X + Gaussian Noise with std = 20 Pixel data range is (0,255)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-66674" y="4838700"/>
            <a:ext cx="878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have some trade-off which restricts us from directly enforcing all </a:t>
            </a:r>
            <a:r>
              <a:rPr lang="en-GB" sz="1800">
                <a:solidFill>
                  <a:schemeClr val="dk2"/>
                </a:solidFill>
              </a:rPr>
              <a:t>affine-</a:t>
            </a:r>
            <a:r>
              <a:rPr lang="en-GB" sz="1800">
                <a:solidFill>
                  <a:schemeClr val="dk2"/>
                </a:solidFill>
              </a:rPr>
              <a:t> constraints. </a:t>
            </a:r>
            <a:r>
              <a:rPr b="1" i="1" lang="en-GB" sz="1800">
                <a:solidFill>
                  <a:schemeClr val="dk2"/>
                </a:solidFill>
              </a:rPr>
              <a:t>SPGL_LASSO </a:t>
            </a:r>
            <a:r>
              <a:rPr b="1" i="1" lang="en-GB" sz="1800">
                <a:solidFill>
                  <a:srgbClr val="FF0000"/>
                </a:solidFill>
              </a:rPr>
              <a:t>came the closest to satisfying the affinities</a:t>
            </a:r>
            <a:r>
              <a:rPr b="1" i="1" lang="en-GB" sz="1800">
                <a:solidFill>
                  <a:schemeClr val="dk2"/>
                </a:solidFill>
              </a:rPr>
              <a:t> </a:t>
            </a:r>
            <a:r>
              <a:rPr b="1" i="1" lang="en-GB" sz="1800">
                <a:solidFill>
                  <a:srgbClr val="FF0000"/>
                </a:solidFill>
              </a:rPr>
              <a:t>constraint.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7" name="Google Shape;507;p68"/>
          <p:cNvSpPr txBox="1"/>
          <p:nvPr/>
        </p:nvSpPr>
        <p:spPr>
          <a:xfrm>
            <a:off x="3072000" y="180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SPGL_LASSO</a:t>
            </a:r>
            <a:endParaRPr/>
          </a:p>
        </p:txBody>
      </p:sp>
      <p:sp>
        <p:nvSpPr>
          <p:cNvPr id="508" name="Google Shape;508;p68"/>
          <p:cNvSpPr txBox="1"/>
          <p:nvPr/>
        </p:nvSpPr>
        <p:spPr>
          <a:xfrm>
            <a:off x="-66675" y="177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SPGL_BPDN</a:t>
            </a:r>
            <a:endParaRPr/>
          </a:p>
        </p:txBody>
      </p:sp>
      <p:sp>
        <p:nvSpPr>
          <p:cNvPr id="509" name="Google Shape;509;p68"/>
          <p:cNvSpPr txBox="1"/>
          <p:nvPr/>
        </p:nvSpPr>
        <p:spPr>
          <a:xfrm>
            <a:off x="6424850" y="1802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ELASTICNet_CV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264575" y="217300"/>
            <a:ext cx="8520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20"/>
              <a:t>The Numerical values of the above table was obtained using the cameraman image.</a:t>
            </a:r>
            <a:endParaRPr sz="1720"/>
          </a:p>
        </p:txBody>
      </p:sp>
      <p:cxnSp>
        <p:nvCxnSpPr>
          <p:cNvPr id="515" name="Google Shape;515;p69"/>
          <p:cNvCxnSpPr/>
          <p:nvPr/>
        </p:nvCxnSpPr>
        <p:spPr>
          <a:xfrm flipH="1">
            <a:off x="2936650" y="612500"/>
            <a:ext cx="8100" cy="45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69"/>
          <p:cNvCxnSpPr/>
          <p:nvPr/>
        </p:nvCxnSpPr>
        <p:spPr>
          <a:xfrm>
            <a:off x="6242875" y="643925"/>
            <a:ext cx="11100" cy="44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7" name="Google Shape;517;p69"/>
          <p:cNvPicPr preferRelativeResize="0"/>
          <p:nvPr/>
        </p:nvPicPr>
        <p:blipFill rotWithShape="1">
          <a:blip r:embed="rId3">
            <a:alphaModFix/>
          </a:blip>
          <a:srcRect b="0" l="34387" r="1575" t="0"/>
          <a:stretch/>
        </p:blipFill>
        <p:spPr>
          <a:xfrm>
            <a:off x="-513900" y="714688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9"/>
          <p:cNvPicPr preferRelativeResize="0"/>
          <p:nvPr/>
        </p:nvPicPr>
        <p:blipFill rotWithShape="1">
          <a:blip r:embed="rId4">
            <a:alphaModFix/>
          </a:blip>
          <a:srcRect b="7720" l="32880" r="2457" t="-7720"/>
          <a:stretch/>
        </p:blipFill>
        <p:spPr>
          <a:xfrm>
            <a:off x="3182097" y="714700"/>
            <a:ext cx="294740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350" y="67333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5739" y="2496100"/>
            <a:ext cx="3045963" cy="2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9"/>
          <p:cNvSpPr txBox="1"/>
          <p:nvPr/>
        </p:nvSpPr>
        <p:spPr>
          <a:xfrm>
            <a:off x="0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849 clusters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3305175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247 clusters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6706775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448 clusters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4" name="Google Shape;524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575" y="2570000"/>
            <a:ext cx="2947400" cy="22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1875" y="2569994"/>
            <a:ext cx="2947400" cy="2210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/>
        </p:nvSpPr>
        <p:spPr>
          <a:xfrm>
            <a:off x="471150" y="4727300"/>
            <a:ext cx="8433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are really good at identifying the “outline” of the image. (SSIM =1 blocks) </a:t>
            </a:r>
            <a:r>
              <a:rPr b="1" i="1" lang="en-GB" sz="1800">
                <a:solidFill>
                  <a:schemeClr val="dk2"/>
                </a:solidFill>
              </a:rPr>
              <a:t>SPGL_LASSO (</a:t>
            </a:r>
            <a:r>
              <a:rPr b="1" i="1" lang="en-GB" sz="1800">
                <a:solidFill>
                  <a:srgbClr val="FF0000"/>
                </a:solidFill>
              </a:rPr>
              <a:t>which came the closest to </a:t>
            </a:r>
            <a:r>
              <a:rPr b="1" i="1" lang="en-GB" sz="1800">
                <a:solidFill>
                  <a:srgbClr val="FF0000"/>
                </a:solidFill>
              </a:rPr>
              <a:t>affinities</a:t>
            </a:r>
            <a:r>
              <a:rPr b="1" i="1" lang="en-GB" sz="1800">
                <a:solidFill>
                  <a:schemeClr val="dk2"/>
                </a:solidFill>
              </a:rPr>
              <a:t>)</a:t>
            </a:r>
            <a:r>
              <a:rPr b="1" i="1" lang="en-GB" sz="1800">
                <a:solidFill>
                  <a:schemeClr val="dk2"/>
                </a:solidFill>
              </a:rPr>
              <a:t>..did this </a:t>
            </a:r>
            <a:r>
              <a:rPr b="1" i="1" lang="en-GB" sz="1800">
                <a:solidFill>
                  <a:srgbClr val="FF0000"/>
                </a:solidFill>
              </a:rPr>
              <a:t>more efficiently</a:t>
            </a:r>
            <a:endParaRPr b="1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/>
          <p:nvPr/>
        </p:nvSpPr>
        <p:spPr>
          <a:xfrm>
            <a:off x="361200" y="840300"/>
            <a:ext cx="75465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Brain storming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Should I make the </a:t>
            </a:r>
            <a:r>
              <a:rPr b="1" lang="en-GB" sz="1800">
                <a:solidFill>
                  <a:schemeClr val="dk2"/>
                </a:solidFill>
              </a:rPr>
              <a:t>patch size bigger</a:t>
            </a:r>
            <a:r>
              <a:rPr lang="en-GB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Currently I have 8,8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Try 16,16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Change the </a:t>
            </a:r>
            <a:r>
              <a:rPr b="1" lang="en-GB" sz="1800">
                <a:solidFill>
                  <a:schemeClr val="dk2"/>
                </a:solidFill>
              </a:rPr>
              <a:t>L_hat</a:t>
            </a:r>
            <a:r>
              <a:rPr lang="en-GB" sz="1800">
                <a:solidFill>
                  <a:schemeClr val="dk2"/>
                </a:solidFill>
              </a:rPr>
              <a:t> parameter and see if the clustering gives better performance in clustering..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Then denoising.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⇒ As long as we can show Affine-ness works better.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398075" y="157125"/>
            <a:ext cx="3541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Sep 5,6: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/>
          <p:nvPr>
            <p:ph type="title"/>
          </p:nvPr>
        </p:nvSpPr>
        <p:spPr>
          <a:xfrm>
            <a:off x="117325" y="13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2: Overlapping patches for more data</a:t>
            </a:r>
            <a:endParaRPr/>
          </a:p>
        </p:txBody>
      </p:sp>
      <p:sp>
        <p:nvSpPr>
          <p:cNvPr id="538" name="Google Shape;538;p71"/>
          <p:cNvSpPr txBox="1"/>
          <p:nvPr/>
        </p:nvSpPr>
        <p:spPr>
          <a:xfrm>
            <a:off x="180600" y="824525"/>
            <a:ext cx="8630100" cy="4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Subexperiment: stride 4 px, patch size (8px ,8px)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This had ~9000 patches of data created.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Time taken for 9000 patches: 6 hrs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Looks like overlapping patches does not help.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Maybe our overlapping is not enough?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But we need more space.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I’m running other versions with smaller strides on Unity to check if this is still the case.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39" name="Google Shape;539;p71"/>
          <p:cNvPicPr preferRelativeResize="0"/>
          <p:nvPr/>
        </p:nvPicPr>
        <p:blipFill rotWithShape="1">
          <a:blip r:embed="rId3">
            <a:alphaModFix/>
          </a:blip>
          <a:srcRect b="0" l="0" r="46879" t="0"/>
          <a:stretch/>
        </p:blipFill>
        <p:spPr>
          <a:xfrm>
            <a:off x="256725" y="1864725"/>
            <a:ext cx="4007274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1"/>
          <p:cNvSpPr txBox="1"/>
          <p:nvPr/>
        </p:nvSpPr>
        <p:spPr>
          <a:xfrm>
            <a:off x="4695925" y="2006625"/>
            <a:ext cx="3942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L_hat = # of predicted clusters ~ ⅓ of total # of data patches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26850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2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63" y="517650"/>
            <a:ext cx="7488375" cy="44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/>
          <p:nvPr>
            <p:ph type="title"/>
          </p:nvPr>
        </p:nvSpPr>
        <p:spPr>
          <a:xfrm>
            <a:off x="263925" y="121325"/>
            <a:ext cx="85206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of overlapped clustering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77"/>
              <a:t>with SPGL_Lasso + Sankoltanobi method for predicting number of clusters</a:t>
            </a:r>
            <a:endParaRPr sz="2177"/>
          </a:p>
        </p:txBody>
      </p:sp>
      <p:graphicFrame>
        <p:nvGraphicFramePr>
          <p:cNvPr id="546" name="Google Shape;546;p72"/>
          <p:cNvGraphicFramePr/>
          <p:nvPr/>
        </p:nvGraphicFramePr>
        <p:xfrm>
          <a:off x="347375" y="201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2106350"/>
                <a:gridCol w="2018750"/>
                <a:gridCol w="2018750"/>
                <a:gridCol w="2018750"/>
              </a:tblGrid>
              <a:tr h="69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Overlapping 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Total no. of patches from the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Predicted no. of clusters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of denoised image with σ=20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Tilew8, stride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3969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Tilew16, stride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3721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Tilew16, stride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7" name="Google Shape;547;p72"/>
          <p:cNvSpPr txBox="1"/>
          <p:nvPr/>
        </p:nvSpPr>
        <p:spPr>
          <a:xfrm>
            <a:off x="295775" y="1162625"/>
            <a:ext cx="3248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 u="sng">
                <a:solidFill>
                  <a:schemeClr val="dk2"/>
                </a:solidFill>
              </a:rPr>
              <a:t>Overlapped SPGL Lasso, Image 3: Cameraman</a:t>
            </a:r>
            <a:endParaRPr i="1" sz="18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Overlapping also didn’t work</a:t>
            </a:r>
            <a:endParaRPr/>
          </a:p>
        </p:txBody>
      </p:sp>
      <p:sp>
        <p:nvSpPr>
          <p:cNvPr id="553" name="Google Shape;55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the number of patches were increased by allowing overlappings to happen, we saw that the </a:t>
            </a:r>
            <a:r>
              <a:rPr lang="en-GB"/>
              <a:t>estimated</a:t>
            </a:r>
            <a:r>
              <a:rPr lang="en-GB"/>
              <a:t> number of clusters (L_hat) were on the scale of ~(⅓- ¼ ) of the total number of clusters.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meant that the “Robust Subspace Clustering” algorithm given by Sankoltanobi et al (2014) is not “working” with the images we have. We suspect that their approach of “ordering the </a:t>
            </a:r>
            <a:r>
              <a:rPr lang="en-GB"/>
              <a:t>eigenvalues</a:t>
            </a:r>
            <a:r>
              <a:rPr lang="en-GB"/>
              <a:t> of the similarity matrix” is unreliable. (No clear drop off, as we saw in the J-curve method).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 can we still use a </a:t>
            </a:r>
            <a:r>
              <a:rPr lang="en-GB"/>
              <a:t>similarity matrix based on our different versions of sparse coefficient approximation, but yet try to fix the #of clusters L_hat = 20?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(because having 20 clusters worked well for kmeans)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type="title"/>
          </p:nvPr>
        </p:nvSpPr>
        <p:spPr>
          <a:xfrm>
            <a:off x="-956825" y="-39300"/>
            <a:ext cx="9211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Experiment 2: Enforce Number of clusters= 20. comparing 3 approaches of </a:t>
            </a:r>
            <a:r>
              <a:rPr b="1" lang="en-GB" sz="1920"/>
              <a:t>Generating the Similarity matrix of the spectral clustering</a:t>
            </a:r>
            <a:r>
              <a:rPr lang="en-GB" sz="1920"/>
              <a:t>.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graphicFrame>
        <p:nvGraphicFramePr>
          <p:cNvPr id="559" name="Google Shape;559;p74"/>
          <p:cNvGraphicFramePr/>
          <p:nvPr/>
        </p:nvGraphicFramePr>
        <p:xfrm>
          <a:off x="-439300" y="7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How is Affineness enforced?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enforced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 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Can achieve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Σ|𝛃i| = 1 at converging solution by setting 𝛕=1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Indirectly, try to tune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𝞪 s.t.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But we enforce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𝛃i &gt;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/>
                        <a:t>Achieving Σ𝛃i = 1? Need to tune parameters for it?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Not achieving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Σ𝛃i = 1.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Will five x such that ||Ax-b|| ~ sigma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Σ𝛃i = 1 </a:t>
                      </a:r>
                      <a:r>
                        <a:rPr lang="en-GB"/>
                        <a:t>in </a:t>
                      </a:r>
                      <a:r>
                        <a:rPr b="1" lang="en-GB"/>
                        <a:t>most</a:t>
                      </a:r>
                      <a:r>
                        <a:rPr lang="en-GB"/>
                        <a:t> patches.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 in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all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patches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Very hard to tune 𝞪 with noisy images. (Need to Change parameters with image, and noise level)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achieving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achieving Σ𝛃i = 1 for most patches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Enforce #Clusters (L_hat)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= 20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r>
                        <a:rPr lang="en-GB"/>
                        <a:t>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r>
                        <a:rPr lang="en-GB"/>
                        <a:t>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22.942</a:t>
                      </a:r>
                      <a:r>
                        <a:rPr lang="en-GB" sz="1200"/>
                        <a:t> </a:t>
                      </a:r>
                      <a:r>
                        <a:rPr lang="en-GB" sz="1000"/>
                        <a:t>(</a:t>
                      </a:r>
                      <a:r>
                        <a:rPr lang="en-GB" sz="1000"/>
                        <a:t>22.59 when 849 clusters)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23.58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22.66 when 247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23.05</a:t>
                      </a:r>
                      <a:r>
                        <a:rPr lang="en-GB" sz="1200"/>
                        <a:t>(</a:t>
                      </a:r>
                      <a:r>
                        <a:rPr lang="en-GB" sz="1200"/>
                        <a:t>22.77 when 448 clusters)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0.344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849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0.352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0.346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247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0.347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0.348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247 clusters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0" name="Google Shape;560;p74"/>
          <p:cNvSpPr txBox="1"/>
          <p:nvPr/>
        </p:nvSpPr>
        <p:spPr>
          <a:xfrm>
            <a:off x="5876000" y="293100"/>
            <a:ext cx="5183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Image no 3: Cameraman, Noise </a:t>
            </a:r>
            <a:r>
              <a:rPr lang="en-GB" sz="1600">
                <a:solidFill>
                  <a:schemeClr val="dk1"/>
                </a:solidFill>
              </a:rPr>
              <a:t>σ= 20, No overlapps</a:t>
            </a:r>
            <a:endParaRPr sz="400">
              <a:solidFill>
                <a:schemeClr val="dk2"/>
              </a:solidFill>
            </a:endParaRPr>
          </a:p>
        </p:txBody>
      </p:sp>
      <p:pic>
        <p:nvPicPr>
          <p:cNvPr id="561" name="Google Shape;5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150" y="1133713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 rotWithShape="1">
          <a:blip r:embed="rId4">
            <a:alphaModFix/>
          </a:blip>
          <a:srcRect b="0" l="34387" r="1575" t="0"/>
          <a:stretch/>
        </p:blipFill>
        <p:spPr>
          <a:xfrm>
            <a:off x="1045575" y="1175063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 rotWithShape="1">
          <a:blip r:embed="rId5">
            <a:alphaModFix/>
          </a:blip>
          <a:srcRect b="7720" l="32880" r="2457" t="-7720"/>
          <a:stretch/>
        </p:blipFill>
        <p:spPr>
          <a:xfrm>
            <a:off x="4504222" y="1175075"/>
            <a:ext cx="2947400" cy="2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4"/>
          <p:cNvSpPr txBox="1"/>
          <p:nvPr/>
        </p:nvSpPr>
        <p:spPr>
          <a:xfrm>
            <a:off x="-494725" y="4691850"/>
            <a:ext cx="1057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have some trade-off which restricts us from directly/</a:t>
            </a:r>
            <a:r>
              <a:rPr lang="en-GB" sz="1800">
                <a:solidFill>
                  <a:schemeClr val="dk2"/>
                </a:solidFill>
              </a:rPr>
              <a:t>exactly</a:t>
            </a:r>
            <a:r>
              <a:rPr lang="en-GB" sz="1800">
                <a:solidFill>
                  <a:schemeClr val="dk2"/>
                </a:solidFill>
              </a:rPr>
              <a:t> enforcing all affine- constraints. </a:t>
            </a:r>
            <a:r>
              <a:rPr b="1" i="1" lang="en-GB" sz="1800">
                <a:solidFill>
                  <a:schemeClr val="dk2"/>
                </a:solidFill>
              </a:rPr>
              <a:t>SPGL_LASSO </a:t>
            </a:r>
            <a:r>
              <a:rPr b="1" lang="en-GB" sz="1800">
                <a:solidFill>
                  <a:schemeClr val="dk1"/>
                </a:solidFill>
              </a:rPr>
              <a:t>came the closest to satisfying the affinities constraint,</a:t>
            </a:r>
            <a:r>
              <a:rPr b="1" i="1" lang="en-GB" sz="1800">
                <a:solidFill>
                  <a:srgbClr val="FF0000"/>
                </a:solidFill>
              </a:rPr>
              <a:t> and does better than the other methods when denoising. The </a:t>
            </a:r>
            <a:r>
              <a:rPr b="1" i="1" lang="en-GB" sz="1800">
                <a:solidFill>
                  <a:srgbClr val="FF0000"/>
                </a:solidFill>
              </a:rPr>
              <a:t>improvement</a:t>
            </a:r>
            <a:r>
              <a:rPr b="1" i="1" lang="en-GB" sz="1800">
                <a:solidFill>
                  <a:srgbClr val="FF0000"/>
                </a:solidFill>
              </a:rPr>
              <a:t> is markedly better when a low no. of clusters are enforced.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type="title"/>
          </p:nvPr>
        </p:nvSpPr>
        <p:spPr>
          <a:xfrm>
            <a:off x="-406050" y="79600"/>
            <a:ext cx="96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Experiment 3: Trying to see if more noise levels give us a clearer picture: σ= 50</a:t>
            </a:r>
            <a:endParaRPr sz="2120"/>
          </a:p>
        </p:txBody>
      </p:sp>
      <p:graphicFrame>
        <p:nvGraphicFramePr>
          <p:cNvPr id="570" name="Google Shape;570;p75"/>
          <p:cNvGraphicFramePr/>
          <p:nvPr/>
        </p:nvGraphicFramePr>
        <p:xfrm>
          <a:off x="-439300" y="12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Enforce #Clusters (L_hat)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= 20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  </a:t>
                      </a:r>
                      <a:r>
                        <a:rPr lang="en-GB" sz="1200"/>
                        <a:t>15.27</a:t>
                      </a:r>
                      <a:r>
                        <a:rPr lang="en-GB" sz="1000"/>
                        <a:t> </a:t>
                      </a:r>
                      <a:r>
                        <a:rPr lang="en-GB" sz="10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22.942 when σ=20</a:t>
                      </a:r>
                      <a:r>
                        <a:rPr lang="en-GB" sz="1000"/>
                        <a:t>)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 </a:t>
                      </a:r>
                      <a:r>
                        <a:rPr b="1" lang="en-GB" sz="1300">
                          <a:solidFill>
                            <a:srgbClr val="274E13"/>
                          </a:solidFill>
                        </a:rPr>
                        <a:t>15.73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23.58</a:t>
                      </a: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100"/>
                        <a:t>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</a:t>
                      </a:r>
                      <a:r>
                        <a:rPr lang="en-GB"/>
                        <a:t>15.19 </a:t>
                      </a:r>
                      <a:r>
                        <a:rPr lang="en-GB" sz="1200"/>
                        <a:t>(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23.05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200"/>
                        <a:t>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</a:t>
                      </a:r>
                      <a:r>
                        <a:rPr lang="en-GB" sz="1300"/>
                        <a:t> 0.191 </a:t>
                      </a:r>
                      <a:r>
                        <a:rPr lang="en-GB" sz="1100"/>
                        <a:t>(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 </a:t>
                      </a:r>
                      <a:r>
                        <a:rPr lang="en-GB" sz="1300"/>
                        <a:t>0.195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0.352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 </a:t>
                      </a:r>
                      <a:r>
                        <a:rPr lang="en-GB" sz="1300"/>
                        <a:t>0.191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75"/>
          <p:cNvSpPr txBox="1"/>
          <p:nvPr/>
        </p:nvSpPr>
        <p:spPr>
          <a:xfrm>
            <a:off x="-439300" y="652300"/>
            <a:ext cx="5183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Image no 3: Cameraman, Noise </a:t>
            </a:r>
            <a:r>
              <a:rPr lang="en-GB" sz="1600">
                <a:solidFill>
                  <a:schemeClr val="dk1"/>
                </a:solidFill>
              </a:rPr>
              <a:t>σ= 50, No </a:t>
            </a:r>
            <a:r>
              <a:rPr lang="en-GB" sz="1600">
                <a:solidFill>
                  <a:schemeClr val="dk1"/>
                </a:solidFill>
              </a:rPr>
              <a:t>overlaps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76"/>
          <p:cNvGraphicFramePr/>
          <p:nvPr/>
        </p:nvGraphicFramePr>
        <p:xfrm>
          <a:off x="281100" y="5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440075"/>
                <a:gridCol w="962075"/>
                <a:gridCol w="1018350"/>
                <a:gridCol w="1014350"/>
                <a:gridCol w="1060550"/>
                <a:gridCol w="980925"/>
                <a:gridCol w="1157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31.78/0.595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28.49/0.466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22.94/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19.41/p.276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16.91/0.228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15.27/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0.191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33.21/0.608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29.16/0.475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000">
                          <a:solidFill>
                            <a:srgbClr val="38761D"/>
                          </a:solidFill>
                        </a:rPr>
                        <a:t>23.58/0.352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20.04/0.278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17.45</a:t>
                      </a:r>
                      <a:r>
                        <a:rPr lang="en-GB" sz="1100"/>
                        <a:t>/0.227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000">
                          <a:solidFill>
                            <a:srgbClr val="38761D"/>
                          </a:solidFill>
                        </a:rPr>
                        <a:t>15.73/0.195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32.24/0.591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28.90/0.473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23.05/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19.59/0.277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17.14/0.229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15.19/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0.191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76"/>
          <p:cNvSpPr txBox="1"/>
          <p:nvPr/>
        </p:nvSpPr>
        <p:spPr>
          <a:xfrm>
            <a:off x="169675" y="55750"/>
            <a:ext cx="8974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  Image 3: Cameraman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2699" y="2241300"/>
            <a:ext cx="5986725" cy="29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87" y="3031100"/>
            <a:ext cx="2337318" cy="17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5186375" y="2786725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Approximated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81" name="Google Shape;58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075" y="2967925"/>
            <a:ext cx="2337301" cy="17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6"/>
          <p:cNvSpPr txBox="1"/>
          <p:nvPr/>
        </p:nvSpPr>
        <p:spPr>
          <a:xfrm>
            <a:off x="7401304" y="2241300"/>
            <a:ext cx="2337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SSIM Map of predicted vs actual image: see that the prediction in terms of SSIM for “flat” regions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3" name="Google Shape;583;p76"/>
          <p:cNvSpPr/>
          <p:nvPr/>
        </p:nvSpPr>
        <p:spPr>
          <a:xfrm>
            <a:off x="8798100" y="3973075"/>
            <a:ext cx="1146600" cy="9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6"/>
          <p:cNvSpPr/>
          <p:nvPr/>
        </p:nvSpPr>
        <p:spPr>
          <a:xfrm>
            <a:off x="-739350" y="2241300"/>
            <a:ext cx="1495800" cy="132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0"/>
              <a:t>Experiment 4: </a:t>
            </a:r>
            <a:r>
              <a:rPr lang="en-GB" sz="1688"/>
              <a:t>Visualising each cluster:</a:t>
            </a:r>
            <a:br>
              <a:rPr lang="en-GB" sz="1688"/>
            </a:br>
            <a:r>
              <a:rPr lang="en-GB" sz="1688"/>
              <a:t>SPGL LASSO 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88"/>
              <a:t>Number of Clusters = 20</a:t>
            </a:r>
            <a:endParaRPr sz="1688"/>
          </a:p>
        </p:txBody>
      </p:sp>
      <p:pic>
        <p:nvPicPr>
          <p:cNvPr id="590" name="Google Shape;5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25" y="1875100"/>
            <a:ext cx="1240975" cy="12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7"/>
          <p:cNvSpPr txBox="1"/>
          <p:nvPr/>
        </p:nvSpPr>
        <p:spPr>
          <a:xfrm>
            <a:off x="207025" y="1425200"/>
            <a:ext cx="2404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2" name="Google Shape;59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25" y="1875100"/>
            <a:ext cx="1198375" cy="12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725" y="3195525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025" y="3195525"/>
            <a:ext cx="1198375" cy="1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7"/>
          <p:cNvSpPr txBox="1"/>
          <p:nvPr/>
        </p:nvSpPr>
        <p:spPr>
          <a:xfrm>
            <a:off x="3990125" y="1425200"/>
            <a:ext cx="2404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6" name="Google Shape;59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438" y="1885050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175" y="1885050"/>
            <a:ext cx="12807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5438" y="3195525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175" y="3195527"/>
            <a:ext cx="1240975" cy="12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/>
        </p:nvSpPr>
        <p:spPr>
          <a:xfrm>
            <a:off x="-95525" y="-875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2704838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6" name="Google Shape;606;p78"/>
          <p:cNvSpPr txBox="1"/>
          <p:nvPr/>
        </p:nvSpPr>
        <p:spPr>
          <a:xfrm>
            <a:off x="6101300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7" name="Google Shape;607;p78"/>
          <p:cNvSpPr txBox="1"/>
          <p:nvPr/>
        </p:nvSpPr>
        <p:spPr>
          <a:xfrm>
            <a:off x="-62550" y="25717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8" name="Google Shape;608;p78"/>
          <p:cNvSpPr txBox="1"/>
          <p:nvPr/>
        </p:nvSpPr>
        <p:spPr>
          <a:xfrm>
            <a:off x="2756075" y="25717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6101300" y="25329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7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10" name="Google Shape;610;p78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78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3" name="Google Shape;6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1" y="407125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75" y="407112"/>
            <a:ext cx="937125" cy="93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25" y="1369112"/>
            <a:ext cx="937125" cy="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874" y="1369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8825" y="407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3301" y="407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3300" y="1395549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8813" y="1409000"/>
            <a:ext cx="937125" cy="92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6550" y="335388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1875" y="345313"/>
            <a:ext cx="877525" cy="8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36550" y="1281900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1875" y="1281901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6537" y="3041550"/>
            <a:ext cx="961725" cy="9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39851" y="3041550"/>
            <a:ext cx="961725" cy="9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8"/>
          <p:cNvSpPr txBox="1"/>
          <p:nvPr/>
        </p:nvSpPr>
        <p:spPr>
          <a:xfrm>
            <a:off x="1998625" y="4202400"/>
            <a:ext cx="4888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clusters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28" name="Google Shape;628;p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16525" y="3075013"/>
            <a:ext cx="961725" cy="9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23312" y="3088000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41975" y="3075700"/>
            <a:ext cx="961725" cy="9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52700" y="3075700"/>
            <a:ext cx="961725" cy="9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9"/>
          <p:cNvSpPr txBox="1"/>
          <p:nvPr/>
        </p:nvSpPr>
        <p:spPr>
          <a:xfrm>
            <a:off x="-95525" y="-875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2704838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9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6101300" y="-12740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-62550" y="25717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0" name="Google Shape;640;p79"/>
          <p:cNvSpPr txBox="1"/>
          <p:nvPr/>
        </p:nvSpPr>
        <p:spPr>
          <a:xfrm>
            <a:off x="2756075" y="257175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6101300" y="2532950"/>
            <a:ext cx="1526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13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42" name="Google Shape;642;p79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79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9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9"/>
          <p:cNvSpPr txBox="1"/>
          <p:nvPr/>
        </p:nvSpPr>
        <p:spPr>
          <a:xfrm>
            <a:off x="861800" y="1798663"/>
            <a:ext cx="4888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clusters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46" name="Google Shape;6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5" y="470925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75" y="47095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536" y="4762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450" y="4762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800" y="435200"/>
            <a:ext cx="1003175" cy="10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4325" y="42485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4350" y="1492625"/>
            <a:ext cx="1003175" cy="9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325" y="147890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975" y="39778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0050" y="39778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0051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0234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0550" y="3030775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44425" y="3030775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68500" y="3082725"/>
            <a:ext cx="841650" cy="8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80550" y="3977801"/>
            <a:ext cx="8936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44425" y="39890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43801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625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9"/>
          <p:cNvSpPr txBox="1"/>
          <p:nvPr/>
        </p:nvSpPr>
        <p:spPr>
          <a:xfrm>
            <a:off x="6360925" y="4073900"/>
            <a:ext cx="2362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a cluster with only 2 patches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0"/>
          <p:cNvSpPr txBox="1"/>
          <p:nvPr/>
        </p:nvSpPr>
        <p:spPr>
          <a:xfrm>
            <a:off x="-95525" y="-875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1" name="Google Shape;671;p80"/>
          <p:cNvSpPr txBox="1"/>
          <p:nvPr/>
        </p:nvSpPr>
        <p:spPr>
          <a:xfrm>
            <a:off x="2704852" y="-12740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2" name="Google Shape;672;p80"/>
          <p:cNvSpPr txBox="1"/>
          <p:nvPr/>
        </p:nvSpPr>
        <p:spPr>
          <a:xfrm>
            <a:off x="6101300" y="-12740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3" name="Google Shape;673;p80"/>
          <p:cNvSpPr txBox="1"/>
          <p:nvPr/>
        </p:nvSpPr>
        <p:spPr>
          <a:xfrm>
            <a:off x="-62550" y="25717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4" name="Google Shape;674;p80"/>
          <p:cNvSpPr txBox="1"/>
          <p:nvPr/>
        </p:nvSpPr>
        <p:spPr>
          <a:xfrm>
            <a:off x="2756075" y="257175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5" name="Google Shape;675;p80"/>
          <p:cNvSpPr txBox="1"/>
          <p:nvPr/>
        </p:nvSpPr>
        <p:spPr>
          <a:xfrm>
            <a:off x="6101300" y="2532950"/>
            <a:ext cx="1526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19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76" name="Google Shape;676;p80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80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80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80"/>
          <p:cNvSpPr txBox="1"/>
          <p:nvPr/>
        </p:nvSpPr>
        <p:spPr>
          <a:xfrm>
            <a:off x="0" y="1582950"/>
            <a:ext cx="2362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a cluster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80" name="Google Shape;6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5" y="48570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698" y="485689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700" y="473726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4975" y="494438"/>
            <a:ext cx="852263" cy="85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7981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6218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0749" y="482438"/>
            <a:ext cx="852275" cy="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4472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4150" y="47370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71902" y="473725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39409" y="1564976"/>
            <a:ext cx="932066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1896" y="1564975"/>
            <a:ext cx="852275" cy="85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3400" y="3157975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12051" y="3157963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7962" y="3884813"/>
            <a:ext cx="714500" cy="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12050" y="3900250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8076" y="3138688"/>
            <a:ext cx="714500" cy="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88938" y="4023488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12375" y="3154113"/>
            <a:ext cx="800925" cy="8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47713" y="3171613"/>
            <a:ext cx="800925" cy="8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81900" y="55816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34300" y="57340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886700" y="58864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039100" y="60388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21125" y="4046525"/>
            <a:ext cx="800925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47725" y="4027500"/>
            <a:ext cx="800925" cy="83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50375" y="3138702"/>
            <a:ext cx="852275" cy="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364138" y="3166013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185675" y="3159725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364150" y="3969350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185675" y="3969325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158550" y="3099313"/>
            <a:ext cx="800925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201425" y="4067950"/>
            <a:ext cx="758050" cy="7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0"/>
          <p:cNvSpPr/>
          <p:nvPr/>
        </p:nvSpPr>
        <p:spPr>
          <a:xfrm>
            <a:off x="7996950" y="3925625"/>
            <a:ext cx="1526400" cy="115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0"/>
          <p:cNvSpPr/>
          <p:nvPr/>
        </p:nvSpPr>
        <p:spPr>
          <a:xfrm>
            <a:off x="4623800" y="3869775"/>
            <a:ext cx="1526400" cy="115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8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941625" y="4067950"/>
            <a:ext cx="869750" cy="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0"/>
          <p:cNvSpPr/>
          <p:nvPr/>
        </p:nvSpPr>
        <p:spPr>
          <a:xfrm>
            <a:off x="1742350" y="3890237"/>
            <a:ext cx="1034700" cy="95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0"/>
          <p:cNvSpPr txBox="1"/>
          <p:nvPr/>
        </p:nvSpPr>
        <p:spPr>
          <a:xfrm>
            <a:off x="3064550" y="5014675"/>
            <a:ext cx="4198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Outliers from visual inspection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 txBox="1"/>
          <p:nvPr>
            <p:ph type="title"/>
          </p:nvPr>
        </p:nvSpPr>
        <p:spPr>
          <a:xfrm>
            <a:off x="85600" y="-60875"/>
            <a:ext cx="8520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Table for paper: Cameraman, How many patches in each cluster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3" name="Google Shape;723;p81"/>
          <p:cNvGraphicFramePr/>
          <p:nvPr/>
        </p:nvGraphicFramePr>
        <p:xfrm>
          <a:off x="140550" y="3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738350"/>
                <a:gridCol w="1738350"/>
                <a:gridCol w="1738350"/>
                <a:gridCol w="1738350"/>
                <a:gridCol w="1738350"/>
              </a:tblGrid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4645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3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5534"/>
            <a:ext cx="8520600" cy="454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800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070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800" y="22070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275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2475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27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247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070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8070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705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7705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3400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400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61625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6162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878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24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878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54927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39247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4927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9247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6807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7705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6807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47705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76525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6525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56162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56162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410700" y="7410450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2"/>
          <p:cNvSpPr txBox="1"/>
          <p:nvPr>
            <p:ph type="title"/>
          </p:nvPr>
        </p:nvSpPr>
        <p:spPr>
          <a:xfrm>
            <a:off x="311700" y="33075"/>
            <a:ext cx="85206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Do the same visualisation for a non- affine case: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SPGL_BPDN: To try and visualise if the clustering is worse…. YES IT IS !!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72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72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62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462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97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4975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75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755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047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047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745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1627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18678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09725" y="18678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0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0972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8462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497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48462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2497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075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8047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075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8047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8745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61627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8745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61627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52400" y="36732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09725" y="36732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484625" y="36576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249750" y="36576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07550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3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5480475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3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07550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3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480475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3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6874550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3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874550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3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7616275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616275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4"/>
          <p:cNvSpPr txBox="1"/>
          <p:nvPr>
            <p:ph type="title"/>
          </p:nvPr>
        </p:nvSpPr>
        <p:spPr>
          <a:xfrm>
            <a:off x="389775" y="2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Verify if there are blank clusters spread in all patches</a:t>
            </a:r>
            <a:endParaRPr/>
          </a:p>
        </p:txBody>
      </p:sp>
      <p:sp>
        <p:nvSpPr>
          <p:cNvPr id="813" name="Google Shape;81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5"/>
          <p:cNvSpPr txBox="1"/>
          <p:nvPr>
            <p:ph type="title"/>
          </p:nvPr>
        </p:nvSpPr>
        <p:spPr>
          <a:xfrm>
            <a:off x="140550" y="-584350"/>
            <a:ext cx="8520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Do the same visualisation for a non- affine case: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SPGL_BPDN: To try and visualise if the clustering is worse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0" name="Google Shape;820;p85"/>
          <p:cNvGraphicFramePr/>
          <p:nvPr/>
        </p:nvGraphicFramePr>
        <p:xfrm>
          <a:off x="140550" y="3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738350"/>
                <a:gridCol w="1738350"/>
                <a:gridCol w="1738350"/>
                <a:gridCol w="1738350"/>
                <a:gridCol w="1738350"/>
              </a:tblGrid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C120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 txBox="1"/>
          <p:nvPr>
            <p:ph type="title"/>
          </p:nvPr>
        </p:nvSpPr>
        <p:spPr>
          <a:xfrm>
            <a:off x="311700" y="1164500"/>
            <a:ext cx="8520600" cy="26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different image can give a larger gap for affine vs non-affine algos?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Trying Images: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1(Fruits) ,6(Rice), 7(Rice) ,9(Tape holder)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7"/>
          <p:cNvSpPr txBox="1"/>
          <p:nvPr/>
        </p:nvSpPr>
        <p:spPr>
          <a:xfrm>
            <a:off x="82175" y="-100775"/>
            <a:ext cx="7605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Image 1: Fruits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31" name="Google Shape;831;p87"/>
          <p:cNvGraphicFramePr/>
          <p:nvPr/>
        </p:nvGraphicFramePr>
        <p:xfrm>
          <a:off x="249300" y="32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345825"/>
                <a:gridCol w="1167325"/>
                <a:gridCol w="1122450"/>
                <a:gridCol w="1036550"/>
                <a:gridCol w="1252925"/>
                <a:gridCol w="1080525"/>
                <a:gridCol w="1104225"/>
                <a:gridCol w="107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35.45/0.625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29.32/0.419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22.95/0.238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19.66/0.161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17.45/0.120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15.82/0.092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11.07</a:t>
                      </a:r>
                      <a:r>
                        <a:rPr lang="en-GB"/>
                        <a:t>/</a:t>
                      </a:r>
                      <a:r>
                        <a:rPr lang="en-GB"/>
                        <a:t>0.034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35.62/0.634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29.32/0.420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23.33/0.249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20.05/0.169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17.83/0.124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16.23/0.096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11.39/0.036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35.45/0.624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29.08/0.414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23.22/0.244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19.78/0.163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17.55/0.118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15.84/0.090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11.16/0.034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2" name="Google Shape;8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1475"/>
            <a:ext cx="4553718" cy="2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8"/>
          <p:cNvSpPr txBox="1"/>
          <p:nvPr/>
        </p:nvSpPr>
        <p:spPr>
          <a:xfrm>
            <a:off x="145775" y="61200"/>
            <a:ext cx="8485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      Image 6: Rice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38" name="Google Shape;838;p88"/>
          <p:cNvGraphicFramePr/>
          <p:nvPr/>
        </p:nvGraphicFramePr>
        <p:xfrm>
          <a:off x="249300" y="4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382575"/>
                <a:gridCol w="1130575"/>
                <a:gridCol w="1122450"/>
                <a:gridCol w="1036550"/>
                <a:gridCol w="1252925"/>
                <a:gridCol w="1080525"/>
                <a:gridCol w="1104225"/>
                <a:gridCol w="107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31.39/0.904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28.28/0.830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23.05/0.675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19.68/0.556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17.21/0.474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15.37/0.406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10.65/0.211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32.27/0.908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28.43/0.832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23.07/0.677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19.75/0.561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17.49/0.481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15.73/0.416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10.97/0.220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32.21/0.910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28.40/0.833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22.94/0.672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19.61/0.557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17.26/0.474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15.37/0.405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10.68/0.211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9" name="Google Shape;83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3825"/>
            <a:ext cx="4367610" cy="21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9"/>
          <p:cNvSpPr txBox="1"/>
          <p:nvPr/>
        </p:nvSpPr>
        <p:spPr>
          <a:xfrm>
            <a:off x="90075" y="-72750"/>
            <a:ext cx="8612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Image 7: Wheel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45" name="Google Shape;845;p89"/>
          <p:cNvGraphicFramePr/>
          <p:nvPr/>
        </p:nvGraphicFramePr>
        <p:xfrm>
          <a:off x="249300" y="39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440075"/>
                <a:gridCol w="962075"/>
                <a:gridCol w="1018350"/>
                <a:gridCol w="1014350"/>
                <a:gridCol w="1060550"/>
                <a:gridCol w="980925"/>
                <a:gridCol w="1157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0"/>
          <p:cNvSpPr txBox="1"/>
          <p:nvPr/>
        </p:nvSpPr>
        <p:spPr>
          <a:xfrm>
            <a:off x="90075" y="-72750"/>
            <a:ext cx="8612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Image 9: </a:t>
            </a:r>
            <a:r>
              <a:rPr lang="en-GB" sz="1800">
                <a:solidFill>
                  <a:schemeClr val="dk2"/>
                </a:solidFill>
              </a:rPr>
              <a:t>Tape Holder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51" name="Google Shape;851;p90"/>
          <p:cNvGraphicFramePr/>
          <p:nvPr/>
        </p:nvGraphicFramePr>
        <p:xfrm>
          <a:off x="249300" y="39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440075"/>
                <a:gridCol w="962075"/>
                <a:gridCol w="1018350"/>
                <a:gridCol w="1014350"/>
                <a:gridCol w="1060550"/>
                <a:gridCol w="980925"/>
                <a:gridCol w="1157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1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/>
              <a:t>Experiment 5: </a:t>
            </a:r>
            <a:r>
              <a:rPr b="1" lang="en-GB" sz="1888"/>
              <a:t>NLM in the denoising</a:t>
            </a:r>
            <a:endParaRPr b="1" sz="1888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50" y="539625"/>
            <a:ext cx="7524975" cy="45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4645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3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2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0"/>
              <a:t>Experiment 6: </a:t>
            </a:r>
            <a:r>
              <a:rPr lang="en-GB" sz="1688"/>
              <a:t>Seeing if more patches give higher scores across all 3 methods</a:t>
            </a:r>
            <a:r>
              <a:rPr lang="en-GB" sz="1688"/>
              <a:t> (when L_hat = 20 is fixed)</a:t>
            </a:r>
            <a:endParaRPr sz="1688"/>
          </a:p>
        </p:txBody>
      </p:sp>
      <p:sp>
        <p:nvSpPr>
          <p:cNvPr id="862" name="Google Shape;862;p92"/>
          <p:cNvSpPr txBox="1"/>
          <p:nvPr/>
        </p:nvSpPr>
        <p:spPr>
          <a:xfrm>
            <a:off x="98025" y="899750"/>
            <a:ext cx="6112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 3: Cameraman, </a:t>
            </a:r>
            <a:r>
              <a:rPr lang="en-GB" sz="1800">
                <a:solidFill>
                  <a:schemeClr val="dk2"/>
                </a:solidFill>
              </a:rPr>
              <a:t>tile</a:t>
            </a:r>
            <a:r>
              <a:rPr lang="en-GB" sz="1800">
                <a:solidFill>
                  <a:schemeClr val="dk2"/>
                </a:solidFill>
              </a:rPr>
              <a:t>=8, stride=4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63" name="Google Shape;863;p92"/>
          <p:cNvGraphicFramePr/>
          <p:nvPr/>
        </p:nvGraphicFramePr>
        <p:xfrm>
          <a:off x="98025" y="185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{2C11E715-37D6-4E92-9B61-EAEB8119F882}</a:tableStyleId>
              </a:tblPr>
              <a:tblGrid>
                <a:gridCol w="1345825"/>
                <a:gridCol w="1167325"/>
                <a:gridCol w="1122450"/>
                <a:gridCol w="1036550"/>
                <a:gridCol w="1252925"/>
                <a:gridCol w="1080525"/>
                <a:gridCol w="1104225"/>
                <a:gridCol w="107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257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9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465825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